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5" r:id="rId3"/>
    <p:sldId id="267" r:id="rId4"/>
    <p:sldId id="281" r:id="rId5"/>
    <p:sldId id="268" r:id="rId6"/>
    <p:sldId id="269" r:id="rId7"/>
    <p:sldId id="270" r:id="rId8"/>
    <p:sldId id="271" r:id="rId9"/>
    <p:sldId id="272" r:id="rId10"/>
    <p:sldId id="273" r:id="rId11"/>
    <p:sldId id="282" r:id="rId12"/>
    <p:sldId id="274" r:id="rId13"/>
    <p:sldId id="276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94660" autoAdjust="0"/>
  </p:normalViewPr>
  <p:slideViewPr>
    <p:cSldViewPr>
      <p:cViewPr varScale="1">
        <p:scale>
          <a:sx n="68" d="100"/>
          <a:sy n="68" d="100"/>
        </p:scale>
        <p:origin x="-13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3BAC8-0859-44B9-B5F4-BFB7356F47B6}" type="datetimeFigureOut">
              <a:rPr lang="zh-CN" altLang="en-US" smtClean="0"/>
              <a:pPr/>
              <a:t>2010-9-2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4E1AE7-93CF-4D4B-91B8-A1A0AEEFC2E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1625" y="61214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21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1214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5EC29-FC64-448D-85A5-BD6336CC324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C6528-D5E6-4AE3-8221-B9210F3C5F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88" y="381000"/>
            <a:ext cx="2135187" cy="56419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381000"/>
            <a:ext cx="6253163" cy="56419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45C4A-6F55-44D5-9D49-070CACC42EB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B03DE-209C-47C4-B473-20B9F018A87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DA8F1-5959-45D8-843E-36548B1D54F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752600"/>
            <a:ext cx="4194175" cy="427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194175" cy="427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2D45D-1056-4D38-8C59-BCC4E7FD8E1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B2151-854B-4FC0-A5EC-9C415DC2568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8A69C-F9BA-47AB-8B54-3AB1C4F92DB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16E03-C7B0-4F70-A362-4BE24B4925E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69569-3598-4F32-9690-435D7D39314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2F351-FD4F-4FD4-A702-FEDA36E47AA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 bright="2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3810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752600"/>
            <a:ext cx="8540750" cy="427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172200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fld id="{97502B5D-8BF4-4E12-8BB6-78B298AB09C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500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44"/>
          <p:cNvGraphicFramePr>
            <a:graphicFrameLocks noGrp="1"/>
          </p:cNvGraphicFramePr>
          <p:nvPr/>
        </p:nvGraphicFramePr>
        <p:xfrm>
          <a:off x="179388" y="290513"/>
          <a:ext cx="6192837" cy="1676400"/>
        </p:xfrm>
        <a:graphic>
          <a:graphicData uri="http://schemas.openxmlformats.org/drawingml/2006/table">
            <a:tbl>
              <a:tblPr/>
              <a:tblGrid>
                <a:gridCol w="1755775"/>
                <a:gridCol w="4437062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DOCUMENT #: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GSC15-CL-03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FOR: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Presentation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SOURCE: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CCSA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AGENDA ITEM: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Closing Plenary 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CONTACT(S):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Zhiqin</a:t>
                      </a: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 Wang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33" name="Text Box 9"/>
          <p:cNvSpPr txBox="1">
            <a:spLocks noChangeArrowheads="1"/>
          </p:cNvSpPr>
          <p:nvPr/>
        </p:nvSpPr>
        <p:spPr bwMode="auto">
          <a:xfrm>
            <a:off x="979488" y="2508250"/>
            <a:ext cx="7416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 dirty="0" smtClean="0"/>
              <a:t>GRSC-8 Summary Report</a:t>
            </a:r>
            <a:endParaRPr lang="zh-CN" altLang="en-US" sz="3200" b="1" dirty="0"/>
          </a:p>
        </p:txBody>
      </p:sp>
      <p:sp>
        <p:nvSpPr>
          <p:cNvPr id="8" name="Rectangle 11"/>
          <p:cNvSpPr txBox="1">
            <a:spLocks noChangeArrowheads="1"/>
          </p:cNvSpPr>
          <p:nvPr/>
        </p:nvSpPr>
        <p:spPr bwMode="auto">
          <a:xfrm>
            <a:off x="1331913" y="3286125"/>
            <a:ext cx="64008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GB" altLang="zh-CN" sz="2800" b="1" dirty="0" err="1" smtClean="0">
                <a:latin typeface="+mn-lt"/>
                <a:ea typeface="+mn-ea"/>
              </a:rPr>
              <a:t>Zhiqin</a:t>
            </a:r>
            <a:r>
              <a:rPr lang="en-GB" altLang="zh-CN" sz="2800" b="1" dirty="0" smtClean="0">
                <a:latin typeface="+mn-lt"/>
                <a:ea typeface="+mn-ea"/>
              </a:rPr>
              <a:t> Wang,</a:t>
            </a:r>
            <a:endParaRPr lang="en-GB" altLang="zh-CN" sz="2800" b="1" dirty="0">
              <a:latin typeface="+mn-lt"/>
              <a:ea typeface="+mn-ea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GB" altLang="zh-CN" sz="2800" b="1" dirty="0" smtClean="0">
                <a:latin typeface="+mn-lt"/>
                <a:ea typeface="+mn-ea"/>
              </a:rPr>
              <a:t>GRSC-8 Chair, CCSA</a:t>
            </a:r>
            <a:endParaRPr lang="en-GB" altLang="zh-CN" sz="2800" b="1" dirty="0">
              <a:latin typeface="+mn-lt"/>
              <a:ea typeface="+mn-ea"/>
            </a:endParaRPr>
          </a:p>
        </p:txBody>
      </p:sp>
      <p:sp>
        <p:nvSpPr>
          <p:cNvPr id="13335" name="Text Box 9"/>
          <p:cNvSpPr txBox="1">
            <a:spLocks noChangeArrowheads="1"/>
          </p:cNvSpPr>
          <p:nvPr/>
        </p:nvSpPr>
        <p:spPr bwMode="auto">
          <a:xfrm>
            <a:off x="827088" y="5445125"/>
            <a:ext cx="7416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 dirty="0"/>
              <a:t>Global Standards Collaboration (GSC)  GSC-15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ITU preparation for WRC-12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1625" y="1752600"/>
            <a:ext cx="8540750" cy="5105400"/>
          </a:xfrm>
        </p:spPr>
        <p:txBody>
          <a:bodyPr/>
          <a:lstStyle/>
          <a:p>
            <a:r>
              <a:rPr lang="en-US" altLang="zh-CN" sz="2400" dirty="0" smtClean="0"/>
              <a:t>Contribution: </a:t>
            </a:r>
            <a:r>
              <a:rPr lang="en-US" sz="2400" u="sng" dirty="0" smtClean="0"/>
              <a:t>12</a:t>
            </a:r>
            <a:r>
              <a:rPr lang="en-US" sz="2400" dirty="0" smtClean="0"/>
              <a:t> (ITU)</a:t>
            </a:r>
          </a:p>
          <a:p>
            <a:r>
              <a:rPr lang="en-US" altLang="zh-CN" sz="2400" dirty="0" smtClean="0"/>
              <a:t>Summary</a:t>
            </a:r>
          </a:p>
          <a:p>
            <a:pPr lvl="1">
              <a:lnSpc>
                <a:spcPct val="90000"/>
              </a:lnSpc>
            </a:pPr>
            <a:r>
              <a:rPr lang="en-US" altLang="zh-CN" sz="2000" dirty="0" smtClean="0">
                <a:ea typeface="宋体" charset="-122"/>
              </a:rPr>
              <a:t>Timetable in preparation for WRC-12:</a:t>
            </a:r>
          </a:p>
          <a:p>
            <a:pPr lvl="2">
              <a:lnSpc>
                <a:spcPct val="90000"/>
              </a:lnSpc>
            </a:pPr>
            <a:r>
              <a:rPr lang="en-GB" sz="1800" dirty="0" smtClean="0"/>
              <a:t>3 Dec 2010: publication of draft CPM report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31 Jan 2011: Deadline for contributions to</a:t>
            </a:r>
            <a:r>
              <a:rPr lang="en-GB" sz="1800" dirty="0" smtClean="0"/>
              <a:t> CPM 11-2 </a:t>
            </a:r>
          </a:p>
          <a:p>
            <a:pPr lvl="2">
              <a:lnSpc>
                <a:spcPct val="90000"/>
              </a:lnSpc>
            </a:pPr>
            <a:r>
              <a:rPr lang="en-GB" sz="1800" dirty="0" smtClean="0"/>
              <a:t>14-25 Feb 2011: CPM 11-2 </a:t>
            </a:r>
          </a:p>
          <a:p>
            <a:pPr lvl="2">
              <a:lnSpc>
                <a:spcPct val="90000"/>
              </a:lnSpc>
            </a:pPr>
            <a:r>
              <a:rPr lang="en-GB" sz="1800" dirty="0" smtClean="0"/>
              <a:t>April 2011: publication of CPM Report</a:t>
            </a:r>
          </a:p>
          <a:p>
            <a:pPr lvl="2">
              <a:lnSpc>
                <a:spcPct val="90000"/>
              </a:lnSpc>
            </a:pPr>
            <a:r>
              <a:rPr lang="en-GB" sz="1800" dirty="0" smtClean="0"/>
              <a:t>Q1 2012: WRC-12</a:t>
            </a:r>
            <a:endParaRPr lang="en-US" altLang="zh-CN" sz="1800" dirty="0" smtClean="0">
              <a:ea typeface="宋体" charset="-122"/>
            </a:endParaRPr>
          </a:p>
          <a:p>
            <a:pPr lvl="1">
              <a:lnSpc>
                <a:spcPct val="90000"/>
              </a:lnSpc>
            </a:pPr>
            <a:r>
              <a:rPr lang="en-US" altLang="zh-CN" sz="2000" dirty="0" smtClean="0">
                <a:ea typeface="宋体" charset="-122"/>
              </a:rPr>
              <a:t>Chapters of CPM report and corresponding WRC-12 Agenda items. The agenda items of particular interest have been highlighted.</a:t>
            </a:r>
          </a:p>
          <a:p>
            <a:pPr lvl="1">
              <a:lnSpc>
                <a:spcPct val="90000"/>
              </a:lnSpc>
            </a:pPr>
            <a:r>
              <a:rPr lang="en-US" altLang="zh-CN" sz="2000" dirty="0" smtClean="0">
                <a:ea typeface="宋体" charset="-122"/>
              </a:rPr>
              <a:t>Increasing activities of regional group meetings and  information meetings for WRC-12.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 smtClean="0"/>
              <a:t>Resolutions</a:t>
            </a:r>
            <a:br>
              <a:rPr lang="en-US" altLang="zh-CN" sz="3600" dirty="0" smtClean="0"/>
            </a:br>
            <a:r>
              <a:rPr lang="en-US" altLang="zh-CN" sz="3600" dirty="0" smtClean="0"/>
              <a:t>Actions proposed by GRSC-8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1625" y="1928802"/>
            <a:ext cx="8540750" cy="409417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GSC15/15: Reconfigurable Radio Systems </a:t>
            </a:r>
            <a:r>
              <a:rPr lang="en-US" sz="2000" dirty="0" smtClean="0">
                <a:solidFill>
                  <a:srgbClr val="FF0000"/>
                </a:solidFill>
              </a:rPr>
              <a:t>(Revised)</a:t>
            </a: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GSC 15/21</a:t>
            </a:r>
            <a:r>
              <a:rPr lang="en-US" sz="2000" dirty="0" smtClean="0">
                <a:ea typeface="宋体" charset="-122"/>
              </a:rPr>
              <a:t>:</a:t>
            </a:r>
            <a:r>
              <a:rPr lang="en-US" altLang="zh-CN" sz="2000" dirty="0" smtClean="0">
                <a:ea typeface="宋体" charset="-122"/>
              </a:rPr>
              <a:t> Broadband Services in Rural and Remote Areas (</a:t>
            </a:r>
            <a:r>
              <a:rPr lang="en-US" altLang="zh-CN" sz="2000" dirty="0" smtClean="0">
                <a:solidFill>
                  <a:srgbClr val="FF3300"/>
                </a:solidFill>
                <a:ea typeface="宋体" charset="-122"/>
              </a:rPr>
              <a:t>Revised</a:t>
            </a:r>
            <a:r>
              <a:rPr lang="en-US" altLang="zh-CN" sz="2000" dirty="0" smtClean="0">
                <a:ea typeface="宋体" charset="-122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GB" sz="2000" dirty="0" smtClean="0"/>
              <a:t>Rename the Resolution and corresponding HIS to “Broadband Wireless Access, </a:t>
            </a:r>
            <a:r>
              <a:rPr lang="en-GB" sz="2000" dirty="0" err="1" smtClean="0"/>
              <a:t>RLANs</a:t>
            </a:r>
            <a:r>
              <a:rPr lang="en-GB" sz="2000" dirty="0" smtClean="0"/>
              <a:t> and ad-hoc Networking”</a:t>
            </a:r>
            <a:endParaRPr lang="en-US" sz="2000" dirty="0" smtClean="0"/>
          </a:p>
          <a:p>
            <a:r>
              <a:rPr lang="en-US" sz="2000" dirty="0" smtClean="0"/>
              <a:t>GSC 15/33: (GRSC) Radio Aspects of Electronic Article Surveillance (EAS) Systems </a:t>
            </a:r>
            <a:r>
              <a:rPr lang="en-US" sz="2000" dirty="0" smtClean="0">
                <a:solidFill>
                  <a:srgbClr val="FF0000"/>
                </a:solidFill>
              </a:rPr>
              <a:t>(New)</a:t>
            </a:r>
          </a:p>
          <a:p>
            <a:pPr lvl="1"/>
            <a:r>
              <a:rPr lang="en-US" altLang="zh-CN" sz="2000" dirty="0" smtClean="0"/>
              <a:t>Create a new GRSC Task Force on EAS, convened by Jacques Hulshof (NEDAP, NL) from ETSI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sz="3600" dirty="0" smtClean="0"/>
              <a:t>Final Status of GRSC Resolutions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1625" y="1752600"/>
            <a:ext cx="8540750" cy="474823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GSC 15/</a:t>
            </a:r>
            <a:r>
              <a:rPr lang="en-US" altLang="zh-CN" sz="2000" dirty="0" smtClean="0">
                <a:ea typeface="宋体" charset="-122"/>
              </a:rPr>
              <a:t>13, Global UWB Standardization including UWB Radar and Sensor/Imaging Applications (</a:t>
            </a:r>
            <a:r>
              <a:rPr lang="en-US" altLang="zh-CN" sz="2000" dirty="0" smtClean="0">
                <a:solidFill>
                  <a:srgbClr val="FF3300"/>
                </a:solidFill>
                <a:ea typeface="宋体" charset="-122"/>
              </a:rPr>
              <a:t>Reaffirmed</a:t>
            </a:r>
            <a:r>
              <a:rPr lang="en-US" altLang="zh-CN" sz="2000" dirty="0" smtClean="0">
                <a:ea typeface="宋体" charset="-122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GSC 15/</a:t>
            </a:r>
            <a:r>
              <a:rPr lang="en-US" altLang="zh-CN" sz="2000" dirty="0" smtClean="0">
                <a:ea typeface="宋体" charset="-122"/>
              </a:rPr>
              <a:t>15, Software Defined Radio (SDR) (</a:t>
            </a:r>
            <a:r>
              <a:rPr lang="en-US" altLang="zh-CN" sz="2000" dirty="0" smtClean="0">
                <a:solidFill>
                  <a:srgbClr val="FF3300"/>
                </a:solidFill>
                <a:ea typeface="宋体" charset="-122"/>
              </a:rPr>
              <a:t>Revised</a:t>
            </a:r>
            <a:r>
              <a:rPr lang="en-US" altLang="zh-CN" sz="2000" dirty="0" smtClean="0">
                <a:ea typeface="宋体" charset="-122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GSC 15/</a:t>
            </a:r>
            <a:r>
              <a:rPr lang="en-US" altLang="zh-CN" sz="2000" dirty="0" smtClean="0">
                <a:ea typeface="宋体" charset="-122"/>
              </a:rPr>
              <a:t>17, Mobile Multimedia Broadcast and Multicast (</a:t>
            </a:r>
            <a:r>
              <a:rPr lang="en-US" altLang="zh-CN" sz="2000" dirty="0" smtClean="0">
                <a:solidFill>
                  <a:srgbClr val="FF3300"/>
                </a:solidFill>
                <a:ea typeface="宋体" charset="-122"/>
              </a:rPr>
              <a:t>Reaffirmed</a:t>
            </a:r>
            <a:r>
              <a:rPr lang="en-US" altLang="zh-CN" sz="2000" dirty="0" smtClean="0">
                <a:ea typeface="宋体" charset="-122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GSC 15/</a:t>
            </a:r>
            <a:r>
              <a:rPr lang="en-US" altLang="zh-CN" sz="2000" dirty="0" smtClean="0">
                <a:ea typeface="宋体" charset="-122"/>
              </a:rPr>
              <a:t>19, Facilitating Liaison in Relation to Measurement Methodologies, associated Measurement Uncertainty and Calibration (</a:t>
            </a:r>
            <a:r>
              <a:rPr lang="en-US" altLang="zh-CN" sz="2000" dirty="0" smtClean="0">
                <a:solidFill>
                  <a:srgbClr val="FF3300"/>
                </a:solidFill>
                <a:ea typeface="宋体" charset="-122"/>
              </a:rPr>
              <a:t>Reaffirmed</a:t>
            </a:r>
            <a:r>
              <a:rPr lang="en-US" altLang="zh-CN" sz="2000" dirty="0" smtClean="0">
                <a:ea typeface="宋体" charset="-122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GSC 15/</a:t>
            </a:r>
            <a:r>
              <a:rPr lang="en-US" altLang="zh-CN" sz="2000" dirty="0" smtClean="0">
                <a:ea typeface="宋体" charset="-122"/>
              </a:rPr>
              <a:t>20, Radio Microphones and Cordless Audio Standardization (</a:t>
            </a:r>
            <a:r>
              <a:rPr lang="en-US" altLang="zh-CN" sz="2000" dirty="0" smtClean="0">
                <a:solidFill>
                  <a:srgbClr val="FF3300"/>
                </a:solidFill>
                <a:ea typeface="宋体" charset="-122"/>
              </a:rPr>
              <a:t>Reaffirmed</a:t>
            </a:r>
            <a:r>
              <a:rPr lang="en-US" altLang="zh-CN" sz="2000" dirty="0" smtClean="0">
                <a:ea typeface="宋体" charset="-122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GSC 15/21</a:t>
            </a:r>
            <a:r>
              <a:rPr lang="en-US" altLang="zh-CN" sz="2000" dirty="0" smtClean="0">
                <a:ea typeface="宋体" charset="-122"/>
              </a:rPr>
              <a:t>, Broadband Services in Rural and Remote Areas (</a:t>
            </a:r>
            <a:r>
              <a:rPr lang="en-US" altLang="zh-CN" sz="2000" dirty="0" smtClean="0">
                <a:solidFill>
                  <a:srgbClr val="FF3300"/>
                </a:solidFill>
                <a:ea typeface="宋体" charset="-122"/>
              </a:rPr>
              <a:t>Revised</a:t>
            </a:r>
            <a:r>
              <a:rPr lang="en-US" altLang="zh-CN" sz="2000" dirty="0" smtClean="0">
                <a:ea typeface="宋体" charset="-122"/>
              </a:rPr>
              <a:t>)</a:t>
            </a:r>
          </a:p>
          <a:p>
            <a:r>
              <a:rPr lang="en-US" sz="2000" dirty="0" smtClean="0"/>
              <a:t>GSC 15/33: (GRSC) Radio Aspects of Electronic Article Surveillance (EAS) Systems </a:t>
            </a:r>
            <a:r>
              <a:rPr lang="en-US" sz="2000" dirty="0" smtClean="0">
                <a:solidFill>
                  <a:srgbClr val="FF0000"/>
                </a:solidFill>
              </a:rPr>
              <a:t>(New)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zh-CN" alt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 smtClean="0"/>
              <a:t>Closing remarks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Thanks to the GRSC-8 Vice-Chairs</a:t>
            </a:r>
          </a:p>
          <a:p>
            <a:pPr lvl="1"/>
            <a:r>
              <a:rPr lang="en-US" sz="2400" dirty="0" smtClean="0"/>
              <a:t>Mr. Colin Langtry (ITU) </a:t>
            </a:r>
            <a:endParaRPr lang="en-GB" sz="2400" dirty="0" smtClean="0"/>
          </a:p>
          <a:p>
            <a:pPr lvl="1"/>
            <a:r>
              <a:rPr lang="en-CA" sz="2400" dirty="0" smtClean="0"/>
              <a:t>Ms. Cindy Cook </a:t>
            </a:r>
            <a:r>
              <a:rPr lang="en-US" sz="2400" dirty="0" smtClean="0"/>
              <a:t>(ISACC)</a:t>
            </a:r>
            <a:endParaRPr lang="en-GB" sz="2400" dirty="0" smtClean="0"/>
          </a:p>
          <a:p>
            <a:r>
              <a:rPr lang="en-GB" sz="2800" dirty="0" smtClean="0"/>
              <a:t>Thanks to HIS panel session lead PSO speakers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General Overview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1625" y="1587517"/>
            <a:ext cx="8540750" cy="4841879"/>
          </a:xfrm>
        </p:spPr>
        <p:txBody>
          <a:bodyPr/>
          <a:lstStyle/>
          <a:p>
            <a:r>
              <a:rPr lang="en-US" altLang="zh-CN" sz="2000" dirty="0" smtClean="0"/>
              <a:t>41 attendees</a:t>
            </a:r>
          </a:p>
          <a:p>
            <a:r>
              <a:rPr lang="en-US" altLang="zh-CN" sz="2000" dirty="0" smtClean="0"/>
              <a:t>16  input documents</a:t>
            </a:r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Noted meeting report from GRSC-7 (ITU)</a:t>
            </a:r>
          </a:p>
          <a:p>
            <a:r>
              <a:rPr lang="en-US" altLang="zh-CN" sz="2000" dirty="0" smtClean="0"/>
              <a:t>3 High Interest Subject (HIS) panel sessions</a:t>
            </a:r>
          </a:p>
          <a:p>
            <a:pPr lvl="1"/>
            <a:r>
              <a:rPr lang="en-US" sz="1800" dirty="0" smtClean="0"/>
              <a:t>Wireless access including RLANs &amp; ad-hoc Networking</a:t>
            </a:r>
          </a:p>
          <a:p>
            <a:pPr lvl="1"/>
            <a:r>
              <a:rPr lang="en-US" sz="1800" dirty="0" smtClean="0"/>
              <a:t>Mobile Multimedia Broadcast &amp; Multicast</a:t>
            </a:r>
          </a:p>
          <a:p>
            <a:pPr lvl="1"/>
            <a:r>
              <a:rPr lang="en-US" sz="1800" dirty="0" smtClean="0"/>
              <a:t>Reconfigurable Radio Systems (RRS)</a:t>
            </a:r>
            <a:endParaRPr lang="en-US" altLang="zh-CN" sz="1800" dirty="0" smtClean="0"/>
          </a:p>
          <a:p>
            <a:r>
              <a:rPr lang="en-US" altLang="zh-CN" sz="2000" dirty="0" smtClean="0"/>
              <a:t>3 Task Force Reports</a:t>
            </a:r>
          </a:p>
          <a:p>
            <a:pPr lvl="1"/>
            <a:r>
              <a:rPr lang="en-US" sz="1800" dirty="0" smtClean="0"/>
              <a:t>IMT Task Force</a:t>
            </a:r>
          </a:p>
          <a:p>
            <a:pPr lvl="1"/>
            <a:r>
              <a:rPr lang="en-US" sz="1800" dirty="0" smtClean="0"/>
              <a:t>Radio Microphone Task Force</a:t>
            </a:r>
          </a:p>
          <a:p>
            <a:pPr lvl="1"/>
            <a:r>
              <a:rPr lang="en-US" altLang="zh-CN" sz="1800" dirty="0" smtClean="0"/>
              <a:t>Re-launch of  </a:t>
            </a:r>
            <a:r>
              <a:rPr lang="en-US" sz="1800" dirty="0" smtClean="0"/>
              <a:t>Electronic Article Surveillance (EAS) Task Force</a:t>
            </a:r>
          </a:p>
          <a:p>
            <a:r>
              <a:rPr lang="en-US" altLang="zh-CN" sz="2000" dirty="0" smtClean="0"/>
              <a:t>WRC12 status Reports</a:t>
            </a:r>
          </a:p>
          <a:p>
            <a:pPr lvl="1"/>
            <a:endParaRPr lang="zh-CN" altLang="en-US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zh-CN" sz="3600" dirty="0" smtClean="0"/>
              <a:t>HIS: Wireless access including RLANs &amp; ad-hoc Networking</a:t>
            </a:r>
            <a:br>
              <a:rPr lang="en-US" altLang="zh-CN" sz="3600" dirty="0" smtClean="0"/>
            </a:br>
            <a:r>
              <a:rPr lang="en-US" altLang="zh-CN" sz="2400" dirty="0" smtClean="0"/>
              <a:t>(</a:t>
            </a:r>
            <a:r>
              <a:rPr lang="en-US" sz="2400" dirty="0" smtClean="0"/>
              <a:t>ISACC)</a:t>
            </a:r>
            <a:endParaRPr lang="zh-CN" altLang="en-US" sz="24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1625" y="1752600"/>
            <a:ext cx="8540750" cy="5105400"/>
          </a:xfrm>
        </p:spPr>
        <p:txBody>
          <a:bodyPr/>
          <a:lstStyle/>
          <a:p>
            <a:r>
              <a:rPr lang="en-US" altLang="zh-CN" sz="2000" dirty="0" smtClean="0"/>
              <a:t>Contributions: </a:t>
            </a:r>
            <a:r>
              <a:rPr lang="en-US" sz="2000" u="sng" dirty="0" smtClean="0"/>
              <a:t>02r2</a:t>
            </a:r>
            <a:r>
              <a:rPr lang="en-US" sz="2000" dirty="0" smtClean="0"/>
              <a:t>(ARIB), </a:t>
            </a:r>
            <a:r>
              <a:rPr lang="en-US" sz="2000" u="sng" dirty="0" smtClean="0"/>
              <a:t>03</a:t>
            </a:r>
            <a:r>
              <a:rPr lang="en-US" sz="2000" dirty="0" smtClean="0"/>
              <a:t> (CCSA), </a:t>
            </a:r>
            <a:r>
              <a:rPr lang="en-US" sz="2000" u="sng" dirty="0" smtClean="0"/>
              <a:t>04</a:t>
            </a:r>
            <a:r>
              <a:rPr lang="en-US" sz="2000" dirty="0" smtClean="0"/>
              <a:t> (TIA), </a:t>
            </a:r>
            <a:r>
              <a:rPr lang="en-US" sz="2000" u="sng" dirty="0" smtClean="0"/>
              <a:t>16</a:t>
            </a:r>
            <a:r>
              <a:rPr lang="en-US" sz="2000" dirty="0" smtClean="0"/>
              <a:t> (ISACC)</a:t>
            </a:r>
          </a:p>
          <a:p>
            <a:r>
              <a:rPr lang="en-US" altLang="zh-CN" sz="2000" dirty="0" smtClean="0"/>
              <a:t>Summary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1800" dirty="0" smtClean="0"/>
              <a:t>Studies of technical specifications of the Wide Area Ubiquitous Network (WAUN) system towards development of the ARIB standard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1800" dirty="0" smtClean="0"/>
              <a:t>The need for a WAUN frequency allocation being discussed</a:t>
            </a:r>
          </a:p>
          <a:p>
            <a:pPr lvl="1" eaLnBrk="1" hangingPunct="1">
              <a:lnSpc>
                <a:spcPct val="90000"/>
              </a:lnSpc>
            </a:pPr>
            <a:r>
              <a:rPr lang="en-CA" altLang="zh-CN" sz="1800" dirty="0" smtClean="0"/>
              <a:t>Update provided on evolution of SCDMA from narrowband to broadband to multimedia </a:t>
            </a:r>
            <a:r>
              <a:rPr lang="en-CA" altLang="zh-CN" sz="1800" dirty="0" err="1" smtClean="0"/>
              <a:t>trunking</a:t>
            </a:r>
            <a:r>
              <a:rPr lang="en-CA" altLang="zh-CN" sz="1800" dirty="0" smtClean="0"/>
              <a:t> system  &amp; the standardization timeline</a:t>
            </a:r>
          </a:p>
          <a:p>
            <a:pPr lvl="1" eaLnBrk="1" hangingPunct="1">
              <a:lnSpc>
                <a:spcPct val="90000"/>
              </a:lnSpc>
            </a:pPr>
            <a:r>
              <a:rPr lang="en-CA" altLang="zh-CN" sz="1800" dirty="0" err="1" smtClean="0"/>
              <a:t>McWill</a:t>
            </a:r>
            <a:r>
              <a:rPr lang="en-CA" altLang="zh-CN" sz="1800" dirty="0" smtClean="0"/>
              <a:t> (Multi-Carrier Wireless Information Local Loop) included in ITU-R Recommendation on BWA technologies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1800" dirty="0" smtClean="0"/>
              <a:t>Further development of standards, research and cooperation</a:t>
            </a:r>
            <a:endParaRPr lang="en-CA" altLang="zh-CN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en-CA" altLang="zh-CN" sz="1800" dirty="0" smtClean="0"/>
              <a:t>Specifications developed to support </a:t>
            </a:r>
            <a:r>
              <a:rPr lang="en-US" altLang="zh-CN" sz="1800" dirty="0" smtClean="0"/>
              <a:t>cdma2000</a:t>
            </a:r>
            <a:r>
              <a:rPr lang="en-US" altLang="zh-CN" sz="1800" baseline="30000" dirty="0" smtClean="0"/>
              <a:t>®</a:t>
            </a:r>
            <a:r>
              <a:rPr lang="en-US" altLang="zh-CN" sz="1800" dirty="0" smtClean="0"/>
              <a:t>-based </a:t>
            </a:r>
            <a:r>
              <a:rPr lang="en-US" altLang="zh-CN" sz="1800" dirty="0" err="1" smtClean="0"/>
              <a:t>Femtocells</a:t>
            </a:r>
            <a:endParaRPr lang="en-CA" altLang="zh-CN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en-CA" altLang="zh-CN" sz="1800" dirty="0" smtClean="0"/>
              <a:t>Regulatory issues for </a:t>
            </a:r>
            <a:r>
              <a:rPr lang="en-CA" altLang="zh-CN" sz="1800" dirty="0" err="1" smtClean="0"/>
              <a:t>Femtocells</a:t>
            </a:r>
            <a:r>
              <a:rPr lang="en-CA" altLang="zh-CN" sz="1800" dirty="0" smtClean="0"/>
              <a:t> such as lawfully authorized electronic surveillance being studied in 2010</a:t>
            </a:r>
            <a:endParaRPr lang="en-GB" altLang="zh-CN" sz="1800" dirty="0" smtClean="0"/>
          </a:p>
          <a:p>
            <a:pPr lvl="1"/>
            <a:r>
              <a:rPr lang="en-US" altLang="zh-CN" sz="1800" dirty="0" smtClean="0"/>
              <a:t>Ongoing coordination with Broadband Forum for publication of </a:t>
            </a:r>
            <a:r>
              <a:rPr lang="en-US" altLang="zh-CN" sz="1800" dirty="0" err="1" smtClean="0"/>
              <a:t>Femtocell</a:t>
            </a:r>
            <a:r>
              <a:rPr lang="en-US" altLang="zh-CN" sz="1800" dirty="0" smtClean="0"/>
              <a:t> Management Objects and with </a:t>
            </a:r>
            <a:r>
              <a:rPr lang="en-US" altLang="zh-CN" sz="1800" dirty="0" err="1" smtClean="0"/>
              <a:t>Femto</a:t>
            </a:r>
            <a:r>
              <a:rPr lang="en-US" altLang="zh-CN" sz="1800" dirty="0" smtClean="0"/>
              <a:t> Forum to address industry considerations</a:t>
            </a:r>
          </a:p>
          <a:p>
            <a:pPr lvl="1"/>
            <a:endParaRPr lang="en-US" sz="1800" dirty="0" smtClean="0"/>
          </a:p>
          <a:p>
            <a:pPr lvl="1"/>
            <a:endParaRPr lang="zh-CN" alt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 smtClean="0"/>
              <a:t>Resolution</a:t>
            </a:r>
          </a:p>
          <a:p>
            <a:pPr marL="742950" lvl="2" indent="-342900"/>
            <a:r>
              <a:rPr lang="en-US" altLang="zh-CN" sz="2000" dirty="0" smtClean="0"/>
              <a:t>Name of HIS changed from “Wireless Access including RLANs &amp; ad-hoc Networking” to “</a:t>
            </a:r>
            <a:r>
              <a:rPr lang="en-US" altLang="zh-CN" sz="2000" b="1" dirty="0" smtClean="0"/>
              <a:t>Broadband Wireless Access, RLANs and ad-hoc Networking</a:t>
            </a:r>
            <a:r>
              <a:rPr lang="en-US" altLang="zh-CN" sz="2000" dirty="0" smtClean="0"/>
              <a:t>”</a:t>
            </a:r>
          </a:p>
          <a:p>
            <a:pPr marL="742950" lvl="2" indent="-342900"/>
            <a:r>
              <a:rPr lang="en-GB" altLang="zh-CN" sz="2000" dirty="0" smtClean="0"/>
              <a:t>Revised for updated information.</a:t>
            </a:r>
            <a:endParaRPr lang="en-GB" altLang="zh-CN" sz="2000" b="1" dirty="0" smtClean="0"/>
          </a:p>
          <a:p>
            <a:pPr marL="742950" lvl="2" indent="-342900"/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 smtClean="0"/>
              <a:t>HIS: </a:t>
            </a:r>
            <a:r>
              <a:rPr lang="en-US" sz="3600" dirty="0" smtClean="0"/>
              <a:t>Mobile Multimedia Broadcast &amp; Multicast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altLang="zh-CN" sz="2400" dirty="0" smtClean="0"/>
              <a:t>(TIA</a:t>
            </a:r>
            <a:r>
              <a:rPr lang="en-US" sz="2400" dirty="0" smtClean="0"/>
              <a:t>)</a:t>
            </a: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 smtClean="0"/>
              <a:t>Contributions:  </a:t>
            </a:r>
            <a:r>
              <a:rPr lang="en-US" altLang="zh-CN" sz="2400" u="sng" dirty="0" smtClean="0"/>
              <a:t>05</a:t>
            </a:r>
            <a:r>
              <a:rPr lang="en-US" altLang="zh-CN" sz="2400" dirty="0" smtClean="0"/>
              <a:t> (ETSI), </a:t>
            </a:r>
            <a:r>
              <a:rPr lang="en-US" altLang="zh-CN" sz="2400" u="sng" dirty="0" smtClean="0"/>
              <a:t>06r2</a:t>
            </a:r>
            <a:r>
              <a:rPr lang="en-US" altLang="zh-CN" sz="2400" dirty="0" smtClean="0"/>
              <a:t> (TIA), plen-04(ARIB, for info)</a:t>
            </a:r>
            <a:endParaRPr lang="pt-BR" sz="2400" dirty="0" smtClean="0"/>
          </a:p>
          <a:p>
            <a:r>
              <a:rPr lang="en-US" altLang="zh-CN" sz="2400" dirty="0" smtClean="0"/>
              <a:t>Summary </a:t>
            </a:r>
          </a:p>
          <a:p>
            <a:pPr marL="1085850" lvl="1" indent="-342900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 smtClean="0"/>
              <a:t>Digital radio rollouts dependent on government support. European rollout with digital receiver profiles provide first step of unifying the market</a:t>
            </a:r>
          </a:p>
          <a:p>
            <a:pPr marL="1085850" lvl="1" indent="-342900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 smtClean="0"/>
              <a:t>Mobile TV based on DVB and FLO are not a major success today, but expectations are high. Several alternate technologies and devices are competing for the attention of subscribers.</a:t>
            </a:r>
          </a:p>
          <a:p>
            <a:pPr marL="1085850" lvl="1" indent="-342900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 smtClean="0"/>
              <a:t>ARIB continues standardization efforts in this area.</a:t>
            </a:r>
          </a:p>
          <a:p>
            <a:r>
              <a:rPr lang="en-US" altLang="zh-CN" sz="2400" dirty="0" smtClean="0"/>
              <a:t>Resolution</a:t>
            </a:r>
          </a:p>
          <a:p>
            <a:pPr lvl="1"/>
            <a:r>
              <a:rPr lang="en-US" altLang="zh-CN" sz="2000" dirty="0" smtClean="0"/>
              <a:t>Reaffirmed</a:t>
            </a:r>
            <a:endParaRPr lang="zh-CN" altLang="en-US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HIS: Reconfigurable Radio Systems </a:t>
            </a:r>
            <a:br>
              <a:rPr lang="en-US" sz="3600" dirty="0" smtClean="0"/>
            </a:br>
            <a:r>
              <a:rPr lang="en-US" sz="2400" dirty="0" smtClean="0"/>
              <a:t>(TIA)</a:t>
            </a: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 smtClean="0"/>
              <a:t>Contributions: </a:t>
            </a:r>
            <a:r>
              <a:rPr lang="en-US" sz="2400" u="sng" dirty="0" smtClean="0"/>
              <a:t>07</a:t>
            </a:r>
            <a:r>
              <a:rPr lang="en-US" sz="2400" dirty="0" smtClean="0"/>
              <a:t> </a:t>
            </a:r>
            <a:r>
              <a:rPr lang="it-IT" sz="2400" dirty="0" smtClean="0"/>
              <a:t>(CCSA), </a:t>
            </a:r>
            <a:r>
              <a:rPr lang="en-US" sz="2400" u="sng" dirty="0" smtClean="0"/>
              <a:t>08</a:t>
            </a:r>
            <a:r>
              <a:rPr lang="it-IT" sz="2400" dirty="0" smtClean="0"/>
              <a:t> (ETSI), </a:t>
            </a:r>
            <a:r>
              <a:rPr lang="en-US" sz="2400" u="sng" dirty="0" smtClean="0"/>
              <a:t>09</a:t>
            </a:r>
            <a:r>
              <a:rPr lang="it-IT" sz="2400" dirty="0" smtClean="0"/>
              <a:t> (TIA)</a:t>
            </a:r>
            <a:endParaRPr lang="en-US" sz="2400" dirty="0" smtClean="0"/>
          </a:p>
          <a:p>
            <a:r>
              <a:rPr lang="en-US" altLang="zh-CN" sz="2400" dirty="0" smtClean="0"/>
              <a:t>Summary 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zh-CN" sz="2400" dirty="0" smtClean="0"/>
              <a:t>Expanded activity in China and Europe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zh-CN" sz="2400" dirty="0" smtClean="0"/>
              <a:t>Limited progress elsewhere</a:t>
            </a:r>
          </a:p>
          <a:p>
            <a:r>
              <a:rPr lang="en-US" altLang="zh-CN" sz="2400" dirty="0" smtClean="0"/>
              <a:t>Resolution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zh-CN" sz="2400" dirty="0" smtClean="0"/>
              <a:t>Revised for updated information.</a:t>
            </a:r>
            <a:endParaRPr lang="en-GB" altLang="zh-CN" sz="2400" b="1" dirty="0" smtClean="0"/>
          </a:p>
          <a:p>
            <a:pPr lvl="1"/>
            <a:endParaRPr lang="zh-CN" altLang="en-US" sz="2400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142852"/>
            <a:ext cx="8540750" cy="1143000"/>
          </a:xfrm>
        </p:spPr>
        <p:txBody>
          <a:bodyPr/>
          <a:lstStyle/>
          <a:p>
            <a:pPr lvl="1"/>
            <a:r>
              <a:rPr lang="en-US" altLang="zh-CN" sz="3600" dirty="0" smtClean="0"/>
              <a:t>Task Force Reports: </a:t>
            </a:r>
            <a:r>
              <a:rPr lang="en-US" sz="3600" dirty="0" smtClean="0"/>
              <a:t>IMT Task Force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1625" y="1143008"/>
            <a:ext cx="8540750" cy="5500702"/>
          </a:xfrm>
        </p:spPr>
        <p:txBody>
          <a:bodyPr/>
          <a:lstStyle/>
          <a:p>
            <a:r>
              <a:rPr lang="en-US" sz="2000" dirty="0" smtClean="0"/>
              <a:t>Contribution: </a:t>
            </a:r>
            <a:r>
              <a:rPr lang="en-US" sz="1800" u="sng" dirty="0" smtClean="0"/>
              <a:t>10</a:t>
            </a:r>
            <a:r>
              <a:rPr lang="en-US" sz="1800" dirty="0" smtClean="0"/>
              <a:t> (ARIB)</a:t>
            </a:r>
          </a:p>
          <a:p>
            <a:r>
              <a:rPr lang="en-US" altLang="zh-CN" sz="2000" dirty="0" smtClean="0"/>
              <a:t>Summary</a:t>
            </a:r>
          </a:p>
          <a:p>
            <a:pPr lvl="1"/>
            <a:r>
              <a:rPr lang="en-US" altLang="ja-JP" sz="1800" dirty="0" smtClean="0"/>
              <a:t>According IMT-Advanced process, The IMT Task Force encourages activities of exchanging information and views for the finalization of 2 ITU-R Recommendation/Reports which are:</a:t>
            </a:r>
          </a:p>
          <a:p>
            <a:pPr lvl="2"/>
            <a:r>
              <a:rPr lang="en-US" altLang="ja-JP" sz="1800" dirty="0" smtClean="0"/>
              <a:t>Detailed radio interface specifications for IMT-Advanced [IMT.RSPEC] and,</a:t>
            </a:r>
          </a:p>
          <a:p>
            <a:pPr lvl="2"/>
            <a:r>
              <a:rPr lang="en-US" altLang="ja-JP" sz="1800" dirty="0" smtClean="0">
                <a:ea typeface="ＭＳ Ｐゴシック" charset="-128"/>
              </a:rPr>
              <a:t>Analysis and assessment of global broadband wireless services and marketplace for IMT</a:t>
            </a:r>
            <a:r>
              <a:rPr lang="en-US" altLang="ja-JP" sz="1800" dirty="0" smtClean="0"/>
              <a:t> [IMT.UPDATE]. </a:t>
            </a:r>
          </a:p>
          <a:p>
            <a:pPr lvl="1"/>
            <a:r>
              <a:rPr lang="en-US" altLang="ja-JP" sz="1800" dirty="0" smtClean="0"/>
              <a:t>The IMT Task Force requests its PSOs to review their national/regional activities and to report on their progress to the Task Force and at the next GSC meeting</a:t>
            </a:r>
            <a:r>
              <a:rPr lang="en-US" altLang="zh-CN" sz="1800" dirty="0" smtClean="0"/>
              <a:t>.</a:t>
            </a:r>
          </a:p>
          <a:p>
            <a:r>
              <a:rPr lang="en-US" altLang="zh-CN" sz="2000" dirty="0" smtClean="0"/>
              <a:t>Resolution</a:t>
            </a:r>
          </a:p>
          <a:p>
            <a:pPr lvl="1">
              <a:buFont typeface="Wingdings" pitchFamily="2" charset="2"/>
              <a:buChar char="n"/>
            </a:pPr>
            <a:r>
              <a:rPr lang="en-US" altLang="ja-JP" sz="1800" dirty="0" smtClean="0">
                <a:ea typeface="ＭＳ Ｐゴシック" charset="-128"/>
              </a:rPr>
              <a:t>Propose following updates for Resolution GSC-14/01:</a:t>
            </a:r>
          </a:p>
          <a:p>
            <a:pPr lvl="2">
              <a:buFont typeface="Wingdings" pitchFamily="2" charset="2"/>
              <a:buChar char="n"/>
            </a:pPr>
            <a:r>
              <a:rPr lang="en-US" altLang="ja-JP" sz="1800" dirty="0" smtClean="0">
                <a:ea typeface="ＭＳ Ｐゴシック" charset="-128"/>
              </a:rPr>
              <a:t>To update “Recognizing part” as appropriate</a:t>
            </a:r>
          </a:p>
          <a:p>
            <a:pPr lvl="2">
              <a:buFont typeface="Wingdings" pitchFamily="2" charset="2"/>
              <a:buChar char="n"/>
            </a:pPr>
            <a:r>
              <a:rPr lang="en-US" altLang="ja-JP" sz="1800" dirty="0" smtClean="0">
                <a:ea typeface="ＭＳ Ｐゴシック" charset="-128"/>
              </a:rPr>
              <a:t>To add issues on </a:t>
            </a:r>
            <a:r>
              <a:rPr lang="en-US" altLang="ja-JP" sz="1800" dirty="0" smtClean="0"/>
              <a:t>[IMT.RSPEC] and [IMT.UPDATE] in “Resolves part”</a:t>
            </a:r>
          </a:p>
          <a:p>
            <a:pPr lvl="1"/>
            <a:endParaRPr lang="en-US" altLang="zh-CN" sz="2000" dirty="0" smtClean="0"/>
          </a:p>
          <a:p>
            <a:pPr lvl="1"/>
            <a:endParaRPr lang="zh-CN" alt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zh-CN" sz="3600" dirty="0" smtClean="0"/>
              <a:t>Task Force Reports: </a:t>
            </a:r>
            <a:r>
              <a:rPr lang="en-US" sz="3600" dirty="0" smtClean="0"/>
              <a:t>Radio Microphone Task Force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1625" y="1571612"/>
            <a:ext cx="8540750" cy="4962548"/>
          </a:xfrm>
        </p:spPr>
        <p:txBody>
          <a:bodyPr/>
          <a:lstStyle/>
          <a:p>
            <a:r>
              <a:rPr lang="en-US" sz="2000" dirty="0" smtClean="0"/>
              <a:t>Contribution: </a:t>
            </a:r>
            <a:r>
              <a:rPr lang="en-US" sz="2000" u="sng" dirty="0" smtClean="0"/>
              <a:t>14</a:t>
            </a:r>
            <a:r>
              <a:rPr lang="en-US" sz="2000" dirty="0" smtClean="0"/>
              <a:t> (ETSI +</a:t>
            </a:r>
            <a:r>
              <a:rPr lang="en-US" sz="2000" u="sng" dirty="0" smtClean="0"/>
              <a:t>14a1</a:t>
            </a:r>
            <a:r>
              <a:rPr lang="en-US" sz="2000" dirty="0" smtClean="0"/>
              <a:t> for info), </a:t>
            </a:r>
            <a:r>
              <a:rPr lang="en-US" sz="2000" u="sng" dirty="0" smtClean="0"/>
              <a:t>15</a:t>
            </a:r>
            <a:r>
              <a:rPr lang="en-US" sz="2000" dirty="0" smtClean="0"/>
              <a:t> (ETSI +</a:t>
            </a:r>
            <a:r>
              <a:rPr lang="en-US" sz="2000" u="sng" dirty="0" smtClean="0"/>
              <a:t>15a1</a:t>
            </a:r>
            <a:r>
              <a:rPr lang="en-US" sz="2000" dirty="0" smtClean="0"/>
              <a:t> for info)</a:t>
            </a:r>
          </a:p>
          <a:p>
            <a:r>
              <a:rPr lang="en-US" altLang="zh-CN" sz="2000" dirty="0" smtClean="0"/>
              <a:t>Summary</a:t>
            </a:r>
          </a:p>
          <a:p>
            <a:pPr lvl="1"/>
            <a:r>
              <a:rPr lang="en-US" altLang="zh-CN" sz="2000" dirty="0" smtClean="0"/>
              <a:t>In Europe, reallocation of 790-862 MHz band to Mobile Fixed Communication Network will impact the use of radio microphones.</a:t>
            </a:r>
          </a:p>
          <a:p>
            <a:pPr lvl="1"/>
            <a:r>
              <a:rPr lang="en-US" altLang="zh-CN" sz="2000" dirty="0" smtClean="0"/>
              <a:t>A Specialist Task Force </a:t>
            </a:r>
            <a:r>
              <a:rPr lang="en-GB" altLang="zh-CN" sz="2000" dirty="0" smtClean="0">
                <a:sym typeface="Wingdings" pitchFamily="2" charset="2"/>
              </a:rPr>
              <a:t>STF386 </a:t>
            </a:r>
            <a:r>
              <a:rPr lang="en-US" altLang="zh-CN" sz="2000" dirty="0" smtClean="0"/>
              <a:t>was set up within ETSI to investigate Cognitive-PMSE</a:t>
            </a:r>
            <a:r>
              <a:rPr lang="en-GB" altLang="zh-CN" sz="2000" dirty="0" smtClean="0">
                <a:sym typeface="Wingdings" pitchFamily="2" charset="2"/>
              </a:rPr>
              <a:t>.</a:t>
            </a:r>
          </a:p>
          <a:p>
            <a:pPr lvl="1"/>
            <a:r>
              <a:rPr lang="en-GB" altLang="zh-CN" sz="2000" dirty="0" smtClean="0">
                <a:sym typeface="Wingdings" pitchFamily="2" charset="2"/>
              </a:rPr>
              <a:t>PMSE stands for “Program Making and Special Events”. Relevant standard documents have or will be published in recent years.</a:t>
            </a:r>
          </a:p>
          <a:p>
            <a:pPr lvl="1"/>
            <a:r>
              <a:rPr lang="en-US" altLang="zh-CN" sz="2000" dirty="0" smtClean="0"/>
              <a:t>Further to the work of ETSI-CENELEC JWG DD, consideration of appropriate immunity standards will take place. </a:t>
            </a:r>
          </a:p>
          <a:p>
            <a:pPr lvl="1"/>
            <a:r>
              <a:rPr lang="en-US" altLang="zh-CN" sz="2000" dirty="0" smtClean="0"/>
              <a:t>ETSI are in the process of revising its standard EN 300 422 according to recent development of Assistive Listing Devices (ALD).</a:t>
            </a:r>
          </a:p>
          <a:p>
            <a:r>
              <a:rPr lang="en-GB" altLang="zh-CN" sz="2000" dirty="0" smtClean="0">
                <a:sym typeface="Wingdings" pitchFamily="2" charset="2"/>
              </a:rPr>
              <a:t>Resolution</a:t>
            </a:r>
          </a:p>
          <a:p>
            <a:pPr lvl="1"/>
            <a:r>
              <a:rPr lang="en-GB" altLang="zh-CN" sz="2000" dirty="0" smtClean="0">
                <a:sym typeface="Wingdings" pitchFamily="2" charset="2"/>
              </a:rPr>
              <a:t>Reaffirmed</a:t>
            </a:r>
            <a:endParaRPr lang="zh-CN" altLang="en-US" sz="2000" dirty="0" smtClean="0"/>
          </a:p>
          <a:p>
            <a:pPr lvl="1"/>
            <a:endParaRPr lang="en-US" altLang="zh-CN" sz="2000" dirty="0" smtClean="0"/>
          </a:p>
          <a:p>
            <a:endParaRPr lang="en-GB" altLang="zh-CN" sz="2000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438" y="381000"/>
            <a:ext cx="9001156" cy="1143000"/>
          </a:xfrm>
        </p:spPr>
        <p:txBody>
          <a:bodyPr/>
          <a:lstStyle/>
          <a:p>
            <a:pPr lvl="1"/>
            <a:r>
              <a:rPr lang="en-US" altLang="zh-CN" sz="3600" dirty="0" smtClean="0"/>
              <a:t>Task Force Reports: Re-launch </a:t>
            </a:r>
            <a:r>
              <a:rPr lang="en-US" sz="3600" dirty="0" smtClean="0"/>
              <a:t>Task Force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1625" y="1752600"/>
            <a:ext cx="8540750" cy="4891110"/>
          </a:xfrm>
        </p:spPr>
        <p:txBody>
          <a:bodyPr/>
          <a:lstStyle/>
          <a:p>
            <a:r>
              <a:rPr lang="en-US" sz="2400" dirty="0" smtClean="0"/>
              <a:t>Contribution: </a:t>
            </a:r>
            <a:r>
              <a:rPr lang="en-US" sz="2400" u="sng" dirty="0" smtClean="0"/>
              <a:t>11</a:t>
            </a:r>
            <a:r>
              <a:rPr lang="en-US" sz="2400" dirty="0" smtClean="0"/>
              <a:t> (ETSI +</a:t>
            </a:r>
            <a:r>
              <a:rPr lang="en-US" sz="2400" u="sng" dirty="0" smtClean="0"/>
              <a:t>11a1</a:t>
            </a:r>
            <a:r>
              <a:rPr lang="en-US" sz="2400" dirty="0" smtClean="0"/>
              <a:t> for info), </a:t>
            </a:r>
            <a:r>
              <a:rPr lang="en-US" sz="2400" u="sng" dirty="0" smtClean="0"/>
              <a:t>13r1</a:t>
            </a:r>
          </a:p>
          <a:p>
            <a:r>
              <a:rPr lang="en-US" altLang="zh-CN" sz="2400" dirty="0" smtClean="0"/>
              <a:t>Summary</a:t>
            </a:r>
          </a:p>
          <a:p>
            <a:pPr lvl="1"/>
            <a:r>
              <a:rPr lang="en-US" altLang="zh-CN" sz="1800" dirty="0" smtClean="0"/>
              <a:t>Raised problems of current EAS technology from several aspects including frequency and potential interference with existing safety &amp; distress systems, cost reduction, systems standards. </a:t>
            </a:r>
          </a:p>
          <a:p>
            <a:pPr lvl="1"/>
            <a:r>
              <a:rPr lang="en-US" altLang="zh-CN" sz="1800" dirty="0" smtClean="0"/>
              <a:t>Proposed to re-launch the EAS Task Force in GSC to: </a:t>
            </a:r>
          </a:p>
          <a:p>
            <a:pPr lvl="2"/>
            <a:r>
              <a:rPr lang="en-US" altLang="zh-CN" sz="1800" dirty="0" smtClean="0"/>
              <a:t>gather information and evaluate the possibilities of moving towards standard systems and frequencies around the world.</a:t>
            </a:r>
          </a:p>
          <a:p>
            <a:pPr lvl="2"/>
            <a:r>
              <a:rPr lang="en-US" altLang="zh-CN" sz="1800" dirty="0" smtClean="0"/>
              <a:t>further investigate the issue of potential interference between EAS tagging systems and existing safety &amp; distress systems through a measurement campaign. </a:t>
            </a:r>
          </a:p>
          <a:p>
            <a:r>
              <a:rPr lang="en-US" altLang="zh-CN" sz="2400" dirty="0" smtClean="0"/>
              <a:t>Resolution</a:t>
            </a:r>
          </a:p>
          <a:p>
            <a:pPr lvl="1"/>
            <a:r>
              <a:rPr lang="en-US" altLang="zh-CN" sz="2000" dirty="0" smtClean="0"/>
              <a:t>Propose to approve a new resolution on </a:t>
            </a:r>
            <a:r>
              <a:rPr lang="en-US" sz="2000" dirty="0" smtClean="0"/>
              <a:t>Radio Aspects of </a:t>
            </a:r>
            <a:r>
              <a:rPr lang="en-US" altLang="zh-CN" sz="2000" dirty="0" smtClean="0"/>
              <a:t>EAS and Create a GRSC Task Force on EAS.</a:t>
            </a:r>
          </a:p>
          <a:p>
            <a:pPr lvl="2"/>
            <a:endParaRPr lang="en-US" altLang="zh-CN" sz="1800" dirty="0" smtClean="0"/>
          </a:p>
          <a:p>
            <a:pPr lvl="1"/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万里长城">
  <a:themeElements>
    <a:clrScheme name="万里长城 1">
      <a:dk1>
        <a:srgbClr val="000000"/>
      </a:dk1>
      <a:lt1>
        <a:srgbClr val="FFFFFF"/>
      </a:lt1>
      <a:dk2>
        <a:srgbClr val="000099"/>
      </a:dk2>
      <a:lt2>
        <a:srgbClr val="969696"/>
      </a:lt2>
      <a:accent1>
        <a:srgbClr val="FFFF99"/>
      </a:accent1>
      <a:accent2>
        <a:srgbClr val="006666"/>
      </a:accent2>
      <a:accent3>
        <a:srgbClr val="FFFFFF"/>
      </a:accent3>
      <a:accent4>
        <a:srgbClr val="000000"/>
      </a:accent4>
      <a:accent5>
        <a:srgbClr val="FFFFCA"/>
      </a:accent5>
      <a:accent6>
        <a:srgbClr val="005C5C"/>
      </a:accent6>
      <a:hlink>
        <a:srgbClr val="800080"/>
      </a:hlink>
      <a:folHlink>
        <a:srgbClr val="FF6600"/>
      </a:folHlink>
    </a:clrScheme>
    <a:fontScheme name="万里长城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万里长城 1">
        <a:dk1>
          <a:srgbClr val="000000"/>
        </a:dk1>
        <a:lt1>
          <a:srgbClr val="FFFFFF"/>
        </a:lt1>
        <a:dk2>
          <a:srgbClr val="000099"/>
        </a:dk2>
        <a:lt2>
          <a:srgbClr val="969696"/>
        </a:lt2>
        <a:accent1>
          <a:srgbClr val="FFFF99"/>
        </a:accent1>
        <a:accent2>
          <a:srgbClr val="006666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005C5C"/>
        </a:accent6>
        <a:hlink>
          <a:srgbClr val="80008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2">
        <a:dk1>
          <a:srgbClr val="000000"/>
        </a:dk1>
        <a:lt1>
          <a:srgbClr val="8EA4EA"/>
        </a:lt1>
        <a:dk2>
          <a:srgbClr val="0033CC"/>
        </a:dk2>
        <a:lt2>
          <a:srgbClr val="969696"/>
        </a:lt2>
        <a:accent1>
          <a:srgbClr val="86B5B6"/>
        </a:accent1>
        <a:accent2>
          <a:srgbClr val="FFCC66"/>
        </a:accent2>
        <a:accent3>
          <a:srgbClr val="C6CFF3"/>
        </a:accent3>
        <a:accent4>
          <a:srgbClr val="000000"/>
        </a:accent4>
        <a:accent5>
          <a:srgbClr val="C3D7D7"/>
        </a:accent5>
        <a:accent6>
          <a:srgbClr val="E7B95C"/>
        </a:accent6>
        <a:hlink>
          <a:srgbClr val="626292"/>
        </a:hlink>
        <a:folHlink>
          <a:srgbClr val="A2366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3">
        <a:dk1>
          <a:srgbClr val="0000FF"/>
        </a:dk1>
        <a:lt1>
          <a:srgbClr val="C0C0C0"/>
        </a:lt1>
        <a:dk2>
          <a:srgbClr val="000000"/>
        </a:dk2>
        <a:lt2>
          <a:srgbClr val="B2B2B2"/>
        </a:lt2>
        <a:accent1>
          <a:srgbClr val="FFCC99"/>
        </a:accent1>
        <a:accent2>
          <a:srgbClr val="FF99CC"/>
        </a:accent2>
        <a:accent3>
          <a:srgbClr val="DCDCDC"/>
        </a:accent3>
        <a:accent4>
          <a:srgbClr val="0000DA"/>
        </a:accent4>
        <a:accent5>
          <a:srgbClr val="FFE2CA"/>
        </a:accent5>
        <a:accent6>
          <a:srgbClr val="E78AB9"/>
        </a:accent6>
        <a:hlink>
          <a:srgbClr val="9C4070"/>
        </a:hlink>
        <a:folHlink>
          <a:srgbClr val="0071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4">
        <a:dk1>
          <a:srgbClr val="0029AC"/>
        </a:dk1>
        <a:lt1>
          <a:srgbClr val="CCFFCC"/>
        </a:lt1>
        <a:dk2>
          <a:srgbClr val="993366"/>
        </a:dk2>
        <a:lt2>
          <a:srgbClr val="969696"/>
        </a:lt2>
        <a:accent1>
          <a:srgbClr val="FFCC99"/>
        </a:accent1>
        <a:accent2>
          <a:srgbClr val="6699FF"/>
        </a:accent2>
        <a:accent3>
          <a:srgbClr val="E2FFE2"/>
        </a:accent3>
        <a:accent4>
          <a:srgbClr val="002192"/>
        </a:accent4>
        <a:accent5>
          <a:srgbClr val="FFE2CA"/>
        </a:accent5>
        <a:accent6>
          <a:srgbClr val="5C8AE7"/>
        </a:accent6>
        <a:hlink>
          <a:srgbClr val="006600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5">
        <a:dk1>
          <a:srgbClr val="333333"/>
        </a:dk1>
        <a:lt1>
          <a:srgbClr val="FF99CC"/>
        </a:lt1>
        <a:dk2>
          <a:srgbClr val="006600"/>
        </a:dk2>
        <a:lt2>
          <a:srgbClr val="B2B2B2"/>
        </a:lt2>
        <a:accent1>
          <a:srgbClr val="FFFF66"/>
        </a:accent1>
        <a:accent2>
          <a:srgbClr val="33CCFF"/>
        </a:accent2>
        <a:accent3>
          <a:srgbClr val="FFCAE2"/>
        </a:accent3>
        <a:accent4>
          <a:srgbClr val="2A2A2A"/>
        </a:accent4>
        <a:accent5>
          <a:srgbClr val="FFFFB8"/>
        </a:accent5>
        <a:accent6>
          <a:srgbClr val="2DB9E7"/>
        </a:accent6>
        <a:hlink>
          <a:srgbClr val="6600FF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6">
        <a:dk1>
          <a:srgbClr val="000000"/>
        </a:dk1>
        <a:lt1>
          <a:srgbClr val="FFFFCC"/>
        </a:lt1>
        <a:dk2>
          <a:srgbClr val="6756A6"/>
        </a:dk2>
        <a:lt2>
          <a:srgbClr val="969696"/>
        </a:lt2>
        <a:accent1>
          <a:srgbClr val="99CCFF"/>
        </a:accent1>
        <a:accent2>
          <a:srgbClr val="008000"/>
        </a:accent2>
        <a:accent3>
          <a:srgbClr val="FFFFE2"/>
        </a:accent3>
        <a:accent4>
          <a:srgbClr val="000000"/>
        </a:accent4>
        <a:accent5>
          <a:srgbClr val="CAE2FF"/>
        </a:accent5>
        <a:accent6>
          <a:srgbClr val="007300"/>
        </a:accent6>
        <a:hlink>
          <a:srgbClr val="990033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7">
        <a:dk1>
          <a:srgbClr val="CC3300"/>
        </a:dk1>
        <a:lt1>
          <a:srgbClr val="99CCFF"/>
        </a:lt1>
        <a:dk2>
          <a:srgbClr val="003399"/>
        </a:dk2>
        <a:lt2>
          <a:srgbClr val="969696"/>
        </a:lt2>
        <a:accent1>
          <a:srgbClr val="CED7FE"/>
        </a:accent1>
        <a:accent2>
          <a:srgbClr val="FFFFFF"/>
        </a:accent2>
        <a:accent3>
          <a:srgbClr val="CAE2FF"/>
        </a:accent3>
        <a:accent4>
          <a:srgbClr val="AE2A00"/>
        </a:accent4>
        <a:accent5>
          <a:srgbClr val="E3E8FE"/>
        </a:accent5>
        <a:accent6>
          <a:srgbClr val="E7E7E7"/>
        </a:accent6>
        <a:hlink>
          <a:srgbClr val="006600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8">
        <a:dk1>
          <a:srgbClr val="006600"/>
        </a:dk1>
        <a:lt1>
          <a:srgbClr val="FFCC99"/>
        </a:lt1>
        <a:dk2>
          <a:srgbClr val="000000"/>
        </a:dk2>
        <a:lt2>
          <a:srgbClr val="B2B2B2"/>
        </a:lt2>
        <a:accent1>
          <a:srgbClr val="FFFFFF"/>
        </a:accent1>
        <a:accent2>
          <a:srgbClr val="FFFF66"/>
        </a:accent2>
        <a:accent3>
          <a:srgbClr val="FFE2CA"/>
        </a:accent3>
        <a:accent4>
          <a:srgbClr val="005600"/>
        </a:accent4>
        <a:accent5>
          <a:srgbClr val="FFFFFF"/>
        </a:accent5>
        <a:accent6>
          <a:srgbClr val="E7E75C"/>
        </a:accent6>
        <a:hlink>
          <a:srgbClr val="5B5B89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</Template>
  <TotalTime>855</TotalTime>
  <Words>1059</Words>
  <Application>Microsoft Office PowerPoint</Application>
  <PresentationFormat>全屏显示(4:3)</PresentationFormat>
  <Paragraphs>118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万里长城</vt:lpstr>
      <vt:lpstr>幻灯片 1</vt:lpstr>
      <vt:lpstr>General Overview</vt:lpstr>
      <vt:lpstr>HIS: Wireless access including RLANs &amp; ad-hoc Networking (ISACC)</vt:lpstr>
      <vt:lpstr>幻灯片 4</vt:lpstr>
      <vt:lpstr>HIS: Mobile Multimedia Broadcast &amp; Multicast (TIA)</vt:lpstr>
      <vt:lpstr>HIS: Reconfigurable Radio Systems  (TIA)</vt:lpstr>
      <vt:lpstr>Task Force Reports: IMT Task Force</vt:lpstr>
      <vt:lpstr>Task Force Reports: Radio Microphone Task Force</vt:lpstr>
      <vt:lpstr>Task Force Reports: Re-launch Task Force</vt:lpstr>
      <vt:lpstr>ITU preparation for WRC-12</vt:lpstr>
      <vt:lpstr>Resolutions Actions proposed by GRSC-8</vt:lpstr>
      <vt:lpstr>Final Status of GRSC Resolutions</vt:lpstr>
      <vt:lpstr>Closing remarks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ZhaoSZ</dc:creator>
  <cp:lastModifiedBy>Lenovo User</cp:lastModifiedBy>
  <cp:revision>541</cp:revision>
  <cp:lastPrinted>1601-01-01T00:00:00Z</cp:lastPrinted>
  <dcterms:created xsi:type="dcterms:W3CDTF">2010-05-04T03:31:53Z</dcterms:created>
  <dcterms:modified xsi:type="dcterms:W3CDTF">2010-09-02T01:48:17Z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